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6" r:id="rId2"/>
  </p:sldMasterIdLst>
  <p:notesMasterIdLst>
    <p:notesMasterId r:id="rId23"/>
  </p:notesMasterIdLst>
  <p:sldIdLst>
    <p:sldId id="256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4" r:id="rId13"/>
    <p:sldId id="269" r:id="rId14"/>
    <p:sldId id="271" r:id="rId15"/>
    <p:sldId id="272" r:id="rId16"/>
    <p:sldId id="279" r:id="rId17"/>
    <p:sldId id="284" r:id="rId18"/>
    <p:sldId id="277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>
      <p:cViewPr varScale="1">
        <p:scale>
          <a:sx n="62" d="100"/>
          <a:sy n="62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5BAB1-134A-4D4A-A83F-11A92D9B30B7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F2173-A33A-4368-AEFD-3EDD54073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74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2173-A33A-4368-AEFD-3EDD540730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2173-A33A-4368-AEFD-3EDD5407301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2173-A33A-4368-AEFD-3EDD5407301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2173-A33A-4368-AEFD-3EDD5407301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2173-A33A-4368-AEFD-3EDD5407301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044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2173-A33A-4368-AEFD-3EDD5407301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F88D301-D135-4C9A-852D-B1A937B6E7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8C0D2-31A6-4F81-9786-2723A81B7B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123F7-0049-40F0-9E15-4E4B079C7B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F775-AE84-4B45-BFFA-49B9D1DDB177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5A9-4857-40AE-A99C-126E3BBA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F775-AE84-4B45-BFFA-49B9D1DDB177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5A9-4857-40AE-A99C-126E3BBA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F775-AE84-4B45-BFFA-49B9D1DDB177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5A9-4857-40AE-A99C-126E3BBA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F775-AE84-4B45-BFFA-49B9D1DDB177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5A9-4857-40AE-A99C-126E3BBA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F775-AE84-4B45-BFFA-49B9D1DDB177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5A9-4857-40AE-A99C-126E3BBA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F775-AE84-4B45-BFFA-49B9D1DDB177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5A9-4857-40AE-A99C-126E3BBA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F775-AE84-4B45-BFFA-49B9D1DDB177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5A9-4857-40AE-A99C-126E3BBA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F775-AE84-4B45-BFFA-49B9D1DDB177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5A9-4857-40AE-A99C-126E3BBA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F2DEBC2-BCA8-4A80-98A8-80383997B8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F775-AE84-4B45-BFFA-49B9D1DDB177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5A9-4857-40AE-A99C-126E3BBA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F775-AE84-4B45-BFFA-49B9D1DDB177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5A9-4857-40AE-A99C-126E3BBA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F775-AE84-4B45-BFFA-49B9D1DDB177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5A9-4857-40AE-A99C-126E3BBA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123F7-0049-40F0-9E15-4E4B079C7B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DFE20-3E38-4963-872A-140F0F39BB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BF0EA1A-648A-4BD1-AADA-5196E23C68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6BD17-1842-4E3F-94FC-816F20CC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FAAAD-C72C-4875-97B1-BCE3BD9CB4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955AA-E73D-49CE-9210-36059074DC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5671D-E7F5-4695-B55D-1D46522EB9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EB123F7-0049-40F0-9E15-4E4B079C7B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EF775-AE84-4B45-BFFA-49B9D1DDB177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205A9-4857-40AE-A99C-126E3BBA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ent.ru/biology/kletka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55;&#1088;&#1077;&#1079;&#1077;&#1085;&#1090;&#1072;&#1094;&#1080;&#1103;.pptx#5. &#1054;&#1088;&#1075;&#1072;&#1085;&#1086;&#1080;&#1076;&#1099; &#1082;&#1083;&#1077;&#1090;&#1082;&#1080;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.pptx#5. &#1054;&#1088;&#1075;&#1072;&#1085;&#1086;&#1080;&#1076;&#1099; &#1082;&#1083;&#1077;&#1090;&#1082;&#1080;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upload.wikimedia.org/wikipedia/commons/1/10/Plastids_types_ru.svg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.pptx#5. &#1054;&#1088;&#1075;&#1072;&#1085;&#1086;&#1080;&#1076;&#1099; &#1082;&#1083;&#1077;&#1090;&#1082;&#1080;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estent.ru/biology/kletka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&#1055;&#1088;&#1077;&#1079;&#1077;&#1085;&#1090;&#1072;&#1094;&#1080;&#1103;.pptx#5. &#1054;&#1088;&#1075;&#1072;&#1085;&#1086;&#1080;&#1076;&#1099; &#1082;&#1083;&#1077;&#1090;&#1082;&#1080;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.pptx#5. &#1054;&#1088;&#1075;&#1072;&#1085;&#1086;&#1080;&#1076;&#1099; &#1082;&#1083;&#1077;&#1090;&#1082;&#1080;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&#1055;&#1088;&#1077;&#1079;&#1077;&#1085;&#1090;&#1072;&#1094;&#1080;&#1103;.pptx#5. &#1054;&#1088;&#1075;&#1072;&#1085;&#1086;&#1080;&#1076;&#1099; &#1082;&#1083;&#1077;&#1090;&#1082;&#1080;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74321-s-022.edusite.ru/images/i1543.g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eynoldsscienceonline.files.wordpress.com/2009/08/prokaryote_1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www.williamsclass.com/SeventhScienceWork/ImagesCells/EukaryoticCell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slide" Target="slide15.xml"/><Relationship Id="rId7" Type="http://schemas.openxmlformats.org/officeDocument/2006/relationships/slide" Target="slide7.xml"/><Relationship Id="rId12" Type="http://schemas.openxmlformats.org/officeDocument/2006/relationships/hyperlink" Target="&#1055;&#1088;&#1077;&#1079;&#1077;&#1085;&#1090;&#1072;&#1094;&#1080;&#1103;.pptx#13. &#1042;&#1072;&#1082;&#1091;&#1086;&#1083;&#1080;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88;&#1077;&#1079;&#1077;&#1085;&#1090;&#1072;&#1094;&#1080;&#1103;.pptx#14. &#1050;&#1083;&#1077;&#1090;&#1086;&#1095;&#1085;&#1099;&#1081; &#1094;&#1077;&#1085;&#1090;&#1088; (&#1094;&#1077;&#1085;&#1090;&#1088;&#1086;&#1089;&#1086;&#1084;&#1072;)" TargetMode="External"/><Relationship Id="rId11" Type="http://schemas.openxmlformats.org/officeDocument/2006/relationships/hyperlink" Target="&#1050;&#1086;&#1087;&#1080;&#1103;%20(2)%20&#1055;&#1088;&#1077;&#1079;&#1077;&#1085;&#1090;&#1072;&#1094;&#1080;&#1103;5.pptx#13. &#1042;&#1072;&#1082;&#1091;&#1086;&#1083;&#1080;" TargetMode="External"/><Relationship Id="rId5" Type="http://schemas.openxmlformats.org/officeDocument/2006/relationships/hyperlink" Target="&#1055;&#1088;&#1077;&#1079;&#1077;&#1085;&#1090;&#1072;&#1094;&#1080;&#1103;.pptx#16. &#1052;&#1048;&#1050;&#1056;&#1054;&#1058;&#1056;&#1059;&#1041;&#1054;&#1063;&#1050;&#1048;" TargetMode="External"/><Relationship Id="rId10" Type="http://schemas.openxmlformats.org/officeDocument/2006/relationships/hyperlink" Target="&#1055;&#1088;&#1077;&#1079;&#1077;&#1085;&#1090;&#1072;&#1094;&#1080;&#1103;.pptx#12. &#1051;&#1080;&#1079;&#1086;&#1089;&#1086;&#1084;&#1099;" TargetMode="External"/><Relationship Id="rId4" Type="http://schemas.openxmlformats.org/officeDocument/2006/relationships/slide" Target="slide8.xml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.pptx#5. &#1054;&#1088;&#1075;&#1072;&#1085;&#1086;&#1080;&#1076;&#1099; &#1082;&#1083;&#1077;&#1090;&#1082;&#1080;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.ru/biology/course/content/models/albsyn/albsyn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&#1055;&#1088;&#1077;&#1079;&#1077;&#1085;&#1090;&#1072;&#1094;&#1080;&#1103;.pptx#5. &#1054;&#1088;&#1075;&#1072;&#1085;&#1086;&#1080;&#1076;&#1099; &#1082;&#1083;&#1077;&#1090;&#1082;&#1080;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&#1055;&#1088;&#1077;&#1079;&#1077;&#1085;&#1090;&#1072;&#1094;&#1080;&#1103;.pptx#5. &#1054;&#1088;&#1075;&#1072;&#1085;&#1086;&#1080;&#1076;&#1099; &#1082;&#1083;&#1077;&#1090;&#1082;&#1080;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.pptx#10. &#1040;&#1087;&#1087;&#1072;&#1088;&#1072;&#1090; (&#1082;&#1086;&#1084;&#1087;&#1083;&#1077;&#1082;&#1089;) &#1043;&#1086;&#1083;&#1100;&#1076;&#1046;&#1080;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4499992" y="1676400"/>
            <a:ext cx="4339208" cy="448890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Автор:</a:t>
            </a:r>
            <a:r>
              <a:rPr lang="en-US" sz="2400" dirty="0" smtClean="0"/>
              <a:t> </a:t>
            </a:r>
            <a:r>
              <a:rPr lang="ru-RU" sz="2400" dirty="0" smtClean="0"/>
              <a:t>Жест Н.О., </a:t>
            </a:r>
            <a:endParaRPr lang="en-US" sz="2400" dirty="0" smtClean="0"/>
          </a:p>
          <a:p>
            <a:pPr algn="l"/>
            <a:r>
              <a:rPr lang="ru-RU" sz="2400" dirty="0" smtClean="0"/>
              <a:t>учитель биологии высшей квалификационной категории,</a:t>
            </a:r>
          </a:p>
          <a:p>
            <a:pPr algn="l"/>
            <a:r>
              <a:rPr lang="ru-RU" sz="2400" dirty="0" smtClean="0"/>
              <a:t> МБОУ гимназии №40</a:t>
            </a:r>
          </a:p>
          <a:p>
            <a:pPr algn="l"/>
            <a:r>
              <a:rPr lang="ru-RU" sz="2400" dirty="0" smtClean="0"/>
              <a:t>город Екатеринбург</a:t>
            </a:r>
          </a:p>
          <a:p>
            <a:pPr algn="l"/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660232" cy="3367206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Органоиды клетки</a:t>
            </a:r>
            <a:endParaRPr lang="ru-RU" sz="8800" dirty="0"/>
          </a:p>
        </p:txBody>
      </p:sp>
      <p:pic>
        <p:nvPicPr>
          <p:cNvPr id="18434" name="Picture 2" descr="Картинка 5 из 8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2562225" cy="381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Аппарат (комплекс) </a:t>
            </a:r>
            <a:r>
              <a:rPr lang="ru-RU" sz="4000" dirty="0" err="1" smtClean="0"/>
              <a:t>ГольдЖи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2780928"/>
            <a:ext cx="3843536" cy="354367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i="1" dirty="0" smtClean="0"/>
              <a:t>Функции</a:t>
            </a:r>
            <a:r>
              <a:rPr lang="ru-RU" dirty="0" smtClean="0"/>
              <a:t>: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ru-RU" dirty="0" smtClean="0"/>
              <a:t>Накопление и транспорт веществ, химическая модернизация.</a:t>
            </a:r>
          </a:p>
          <a:p>
            <a:pPr marL="182563" indent="-182563">
              <a:buFont typeface="Wingdings" pitchFamily="2" charset="2"/>
              <a:buChar char="§"/>
              <a:tabLst>
                <a:tab pos="182563" algn="l"/>
              </a:tabLst>
            </a:pPr>
            <a:r>
              <a:rPr lang="ru-RU" dirty="0" smtClean="0"/>
              <a:t>Образование лизосом.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ru-RU" dirty="0" smtClean="0"/>
              <a:t>Синтез липидов и углеводов на стенках мембран.</a:t>
            </a:r>
            <a:endParaRPr lang="ru-RU" dirty="0"/>
          </a:p>
        </p:txBody>
      </p:sp>
      <p:pic>
        <p:nvPicPr>
          <p:cNvPr id="7" name="Рисунок 6" descr="http://i044.radikal.ru/0912/ec/6369b88b50a7.png">
            <a:hlinkClick r:id="rId2" action="ppaction://hlinkpres?slideindex=5&amp;slidetitle=Органоиды клетки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7859" y="6001925"/>
            <a:ext cx="726141" cy="8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8839200" cy="1656184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состав аппарата </a:t>
            </a:r>
            <a:r>
              <a:rPr lang="ru-RU" sz="2400" dirty="0" err="1" smtClean="0"/>
              <a:t>Гольджи</a:t>
            </a:r>
            <a:r>
              <a:rPr lang="ru-RU" sz="2400" dirty="0" smtClean="0"/>
              <a:t> входят: полости, ограниченные мембранами и расположенные группами (по 5-10), а также крупные и мелкие пузырьки, расположенные на концах полостей. Все эти элементы составляют единый комплекс.</a:t>
            </a:r>
            <a:endParaRPr lang="ru-RU" sz="24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1" y="2924944"/>
            <a:ext cx="4674915" cy="33843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044.radikal.ru/0912/ec/6369b88b50a7.png">
            <a:hlinkClick r:id="rId3" action="ppaction://hlinkpres?slideindex=5&amp;slidetitle=Органоиды клетки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7859" y="6001925"/>
            <a:ext cx="726141" cy="8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Файл:Plastids types ru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76672"/>
            <a:ext cx="5364087" cy="5760640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idx="4294967295"/>
          </p:nvPr>
        </p:nvSpPr>
        <p:spPr>
          <a:xfrm>
            <a:off x="5004047" y="0"/>
            <a:ext cx="4139953" cy="7029400"/>
          </a:xfrm>
        </p:spPr>
        <p:txBody>
          <a:bodyPr anchor="ctr">
            <a:normAutofit lnSpcReduction="10000"/>
          </a:bodyPr>
          <a:lstStyle/>
          <a:p>
            <a:pPr indent="22225">
              <a:buNone/>
            </a:pPr>
            <a:r>
              <a:rPr lang="ru-RU" sz="2400" b="1" dirty="0" smtClean="0"/>
              <a:t>ПЛАСТИДЫ</a:t>
            </a:r>
            <a:r>
              <a:rPr lang="ru-RU" sz="2400" dirty="0" smtClean="0"/>
              <a:t>, полуавтономные органоиды растительных клеток, содержат ДНК и РНК. </a:t>
            </a:r>
          </a:p>
          <a:p>
            <a:pPr indent="22225" algn="ctr">
              <a:buNone/>
            </a:pPr>
            <a:r>
              <a:rPr lang="ru-RU" sz="2200" i="1" dirty="0" smtClean="0"/>
              <a:t>Различают:</a:t>
            </a:r>
          </a:p>
          <a:p>
            <a:r>
              <a:rPr lang="ru-RU" sz="2200" b="1" i="1" dirty="0" smtClean="0"/>
              <a:t>Хлоропласты</a:t>
            </a:r>
            <a:r>
              <a:rPr lang="ru-RU" sz="2200" dirty="0" smtClean="0"/>
              <a:t> содержат зелёный пигмент </a:t>
            </a:r>
            <a:r>
              <a:rPr lang="ru-RU" sz="2200" i="1" dirty="0" smtClean="0"/>
              <a:t>хлорофилл</a:t>
            </a:r>
            <a:r>
              <a:rPr lang="ru-RU" sz="2200" dirty="0" smtClean="0"/>
              <a:t>, осуществляющий фотосинтез. </a:t>
            </a:r>
            <a:endParaRPr lang="en-US" sz="2200" dirty="0" smtClean="0"/>
          </a:p>
          <a:p>
            <a:r>
              <a:rPr lang="ru-RU" sz="2200" dirty="0" smtClean="0"/>
              <a:t>В </a:t>
            </a:r>
            <a:r>
              <a:rPr lang="ru-RU" sz="2200" b="1" i="1" dirty="0" smtClean="0"/>
              <a:t>хромопластах</a:t>
            </a:r>
            <a:r>
              <a:rPr lang="ru-RU" sz="2200" dirty="0" smtClean="0"/>
              <a:t> накапливаются пигменты, </a:t>
            </a:r>
            <a:r>
              <a:rPr lang="ru-RU" sz="2200" i="1" dirty="0" err="1" smtClean="0"/>
              <a:t>каротиноиды</a:t>
            </a:r>
            <a:r>
              <a:rPr lang="ru-RU" sz="2200" i="1" dirty="0" smtClean="0"/>
              <a:t>,</a:t>
            </a:r>
            <a:r>
              <a:rPr lang="ru-RU" sz="2200" dirty="0" smtClean="0"/>
              <a:t> </a:t>
            </a:r>
            <a:r>
              <a:rPr lang="ru-RU" sz="2200" dirty="0" smtClean="0"/>
              <a:t>окрашивающие цветки и плоды. </a:t>
            </a:r>
            <a:endParaRPr lang="en-US" sz="2200" dirty="0" smtClean="0"/>
          </a:p>
          <a:p>
            <a:pPr marL="365125" indent="-365125"/>
            <a:r>
              <a:rPr lang="ru-RU" sz="2200" b="1" i="1" dirty="0" smtClean="0"/>
              <a:t>Лейкопласты</a:t>
            </a:r>
            <a:r>
              <a:rPr lang="ru-RU" sz="2200" dirty="0" smtClean="0"/>
              <a:t> содержат запасные вещества. </a:t>
            </a:r>
          </a:p>
          <a:p>
            <a:pPr marL="365125" indent="-365125" defTabSz="365125">
              <a:spcBef>
                <a:spcPts val="0"/>
              </a:spcBef>
              <a:buNone/>
            </a:pPr>
            <a:r>
              <a:rPr lang="ru-RU" sz="2200" dirty="0" smtClean="0"/>
              <a:t>	Все пластиды могут превращаться друг в</a:t>
            </a:r>
          </a:p>
          <a:p>
            <a:pPr marL="365125" indent="-365125">
              <a:spcBef>
                <a:spcPts val="0"/>
              </a:spcBef>
              <a:buNone/>
              <a:tabLst>
                <a:tab pos="365125" algn="l"/>
              </a:tabLst>
            </a:pPr>
            <a:r>
              <a:rPr lang="ru-RU" sz="2200" dirty="0" smtClean="0"/>
              <a:t>	 друга.</a:t>
            </a:r>
          </a:p>
          <a:p>
            <a:pPr marL="36512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/>
              <a:t>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087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Лизосомы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08104" y="2996952"/>
            <a:ext cx="3635896" cy="3327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/>
              <a:t>Функция: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/>
              <a:t>Расщепление белков, полисахаридов, пептидов, нуклеиновых кислот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1124744"/>
            <a:ext cx="9144000" cy="15121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Формируются из пузырьков (везикул), отделяющихся от аппарата </a:t>
            </a:r>
            <a:r>
              <a:rPr lang="ru-RU" sz="2400" dirty="0" err="1" smtClean="0"/>
              <a:t>Гольджи</a:t>
            </a:r>
            <a:r>
              <a:rPr lang="ru-RU" sz="2400" dirty="0" smtClean="0"/>
              <a:t>. Структуры содержащие ферменты способные расщеплять (т. е </a:t>
            </a:r>
            <a:r>
              <a:rPr lang="ru-RU" sz="2400" dirty="0" err="1" smtClean="0"/>
              <a:t>лизировать</a:t>
            </a:r>
            <a:r>
              <a:rPr lang="ru-RU" sz="2400" dirty="0" smtClean="0"/>
              <a:t> — отсюда и название)</a:t>
            </a:r>
          </a:p>
          <a:p>
            <a:endParaRPr lang="ru-RU" dirty="0"/>
          </a:p>
        </p:txBody>
      </p:sp>
      <p:pic>
        <p:nvPicPr>
          <p:cNvPr id="4" name="Picture 2" descr="http://www.megabook.ru/MObjects2/data/pict2008/10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5292080" cy="393977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i044.radikal.ru/0912/ec/6369b88b50a7.png">
            <a:hlinkClick r:id="rId3" action="ppaction://hlinkpres?slideindex=5&amp;slidetitle=Органоиды клетки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7859" y="6001925"/>
            <a:ext cx="726141" cy="8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Вакуоли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9144000" cy="1728192"/>
          </a:xfrm>
        </p:spPr>
        <p:txBody>
          <a:bodyPr>
            <a:noAutofit/>
          </a:bodyPr>
          <a:lstStyle/>
          <a:p>
            <a:pPr indent="22225">
              <a:buNone/>
            </a:pPr>
            <a:r>
              <a:rPr lang="ru-RU" sz="2400" dirty="0" smtClean="0"/>
              <a:t>(франц. </a:t>
            </a:r>
            <a:r>
              <a:rPr lang="ru-RU" sz="2400" i="1" dirty="0" err="1" smtClean="0"/>
              <a:t>vacuole</a:t>
            </a:r>
            <a:r>
              <a:rPr lang="ru-RU" sz="2400" dirty="0" smtClean="0"/>
              <a:t>, от лат. </a:t>
            </a:r>
            <a:r>
              <a:rPr lang="ru-RU" sz="2400" i="1" dirty="0" err="1" smtClean="0"/>
              <a:t>vacuus</a:t>
            </a:r>
            <a:r>
              <a:rPr lang="ru-RU" sz="2400" dirty="0" smtClean="0"/>
              <a:t> - пустой), полости в цитоплазме </a:t>
            </a:r>
            <a:r>
              <a:rPr lang="ru-RU" sz="2400" dirty="0" err="1" smtClean="0"/>
              <a:t>эукариотических</a:t>
            </a:r>
            <a:r>
              <a:rPr lang="ru-RU" sz="2400" dirty="0" smtClean="0"/>
              <a:t> клеток, ограниченные мембраной и заполненные жидкостью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343400" cy="3831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/>
              <a:t>Функции: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хранение запасных веществ и воды,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накопление ионов и поддержание </a:t>
            </a:r>
            <a:r>
              <a:rPr lang="ru-RU" sz="2400" dirty="0" err="1" smtClean="0"/>
              <a:t>тургорного</a:t>
            </a:r>
            <a:r>
              <a:rPr lang="ru-RU" sz="2400" dirty="0" smtClean="0"/>
              <a:t> давления. </a:t>
            </a:r>
            <a:endParaRPr lang="ru-RU" sz="2400" dirty="0"/>
          </a:p>
        </p:txBody>
      </p:sp>
      <p:pic>
        <p:nvPicPr>
          <p:cNvPr id="5" name="Picture 2" descr="Картинка 5 из 8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2562225" cy="381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 rot="1289376">
            <a:off x="5219700" y="5661025"/>
            <a:ext cx="720725" cy="431800"/>
          </a:xfrm>
          <a:prstGeom prst="left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http://i044.radikal.ru/0912/ec/6369b88b50a7.png">
            <a:hlinkClick r:id="rId4" action="ppaction://hlinkpres?slideindex=5&amp;slidetitle=Органоиды клетки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7859" y="6001925"/>
            <a:ext cx="726141" cy="8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27569 -0.16805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Клеточный центр (центросома)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36096" y="1844824"/>
            <a:ext cx="3707904" cy="48245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Состоит из двух центриолей, каждая представляет собой полый цилиндр, образованный девятью триплетами микротрубочек.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Входит в состав митотического аппарата клетки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Имеет ДНК и РНК</a:t>
            </a:r>
          </a:p>
          <a:p>
            <a:pPr algn="ctr">
              <a:buNone/>
            </a:pPr>
            <a:r>
              <a:rPr lang="ru-RU" i="1" dirty="0" smtClean="0"/>
              <a:t>Функция: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Участвует в делении клеток животных и низших растений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0" y="1124744"/>
            <a:ext cx="8892480" cy="1008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2400" dirty="0" smtClean="0"/>
              <a:t>Впервые обнаружен в 1883 году Теодором </a:t>
            </a:r>
            <a:r>
              <a:rPr lang="ru-RU" sz="2400" dirty="0" err="1" smtClean="0"/>
              <a:t>Бовери</a:t>
            </a:r>
            <a:r>
              <a:rPr lang="ru-RU" sz="2400" dirty="0" smtClean="0"/>
              <a:t>,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2400" dirty="0" smtClean="0"/>
              <a:t>назвал его «особым органом клеточного деления».</a:t>
            </a:r>
          </a:p>
        </p:txBody>
      </p:sp>
      <p:pic>
        <p:nvPicPr>
          <p:cNvPr id="4" name="Picture 8" descr="центросо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54313"/>
            <a:ext cx="5472113" cy="410368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268538" y="1773238"/>
            <a:ext cx="288925" cy="719137"/>
          </a:xfrm>
          <a:prstGeom prst="downArrow">
            <a:avLst>
              <a:gd name="adj1" fmla="val 50000"/>
              <a:gd name="adj2" fmla="val 622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 descr="http://i044.radikal.ru/0912/ec/6369b88b50a7.png">
            <a:hlinkClick r:id="rId3" action="ppaction://hlinkpres?slideindex=5&amp;slidetitle=Органоиды клетки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7859" y="6001925"/>
            <a:ext cx="726141" cy="8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0782 0.20995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Эндоплазматическая сеть (</a:t>
            </a:r>
            <a:r>
              <a:rPr lang="ru-RU" sz="4000" dirty="0" err="1" smtClean="0"/>
              <a:t>ретикулум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911752" y="3933056"/>
            <a:ext cx="2232248" cy="21755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Гладкая эндоплазматическая сеть</a:t>
            </a:r>
          </a:p>
          <a:p>
            <a:pPr marL="0" indent="0">
              <a:buNone/>
            </a:pPr>
            <a:r>
              <a:rPr lang="ru-RU" dirty="0" smtClean="0"/>
              <a:t>Производит различные липиды и углеводы.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0" y="3933056"/>
            <a:ext cx="2160240" cy="22475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Шероховатая (гранулярная) эндоплазматическая сеть</a:t>
            </a:r>
          </a:p>
          <a:p>
            <a:pPr marL="0" indent="0">
              <a:buNone/>
            </a:pPr>
            <a:r>
              <a:rPr lang="ru-RU" dirty="0" smtClean="0"/>
              <a:t>Усеяна рибосомами – синтез белков в клетке.</a:t>
            </a:r>
            <a:endParaRPr lang="ru-RU" dirty="0"/>
          </a:p>
        </p:txBody>
      </p:sp>
      <p:pic>
        <p:nvPicPr>
          <p:cNvPr id="8" name="Picture 4" descr="Аппарат Гольджи и другие мембранные органеллы эукариотической клетки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69146"/>
            <a:ext cx="4889813" cy="388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 rot="18139163">
            <a:off x="4653650" y="2825476"/>
            <a:ext cx="360362" cy="287338"/>
          </a:xfrm>
          <a:prstGeom prst="leftArrow">
            <a:avLst>
              <a:gd name="adj1" fmla="val 50000"/>
              <a:gd name="adj2" fmla="val 313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2364255">
            <a:off x="5550269" y="6051579"/>
            <a:ext cx="450773" cy="358775"/>
          </a:xfrm>
          <a:prstGeom prst="leftArrow">
            <a:avLst>
              <a:gd name="adj1" fmla="val 50000"/>
              <a:gd name="adj2" fmla="val 2511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196752"/>
            <a:ext cx="878497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Система мембран, образующих канальца, пузырьки, цистерны,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трубочки.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Соединена с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плазматической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и ядерной мембраной.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Транспорт веществ в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клетке, разделение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клетки на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отсеки.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Рисунок 8" descr="http://i044.radikal.ru/0912/ec/6369b88b50a7.png">
            <a:hlinkClick r:id="rId4" action="ppaction://hlinkpres?slideindex=5&amp;slidetitle=Органоиды клетки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7859" y="6001925"/>
            <a:ext cx="726141" cy="8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39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03142 0.06296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92593E-6 L -0.08663 -0.12615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Franklin Gothic Medium" pitchFamily="34" charset="0"/>
              </a:rPr>
              <a:t>МИКРОТРУБОЧКИ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8515672" cy="792088"/>
          </a:xfrm>
        </p:spPr>
        <p:txBody>
          <a:bodyPr>
            <a:normAutofit/>
          </a:bodyPr>
          <a:lstStyle/>
          <a:p>
            <a:r>
              <a:rPr lang="ru-RU" sz="3500" dirty="0" smtClean="0"/>
              <a:t>Полые цилиндрические структуры</a:t>
            </a:r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343400" cy="4119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/>
              <a:t>Функции: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выполняют в клетке опорную функцию;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обеспечивают внутриклеточный транспорт, движение и сокращение клетки и её компонентов;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участвуют в построение веретена деления</a:t>
            </a:r>
            <a:endParaRPr lang="ru-RU" sz="2400" dirty="0"/>
          </a:p>
        </p:txBody>
      </p:sp>
      <p:pic>
        <p:nvPicPr>
          <p:cNvPr id="5122" name="Picture 2" descr="Microtubule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320480" cy="289528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Органоиды клетки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0429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Название органоида</a:t>
                      </a:r>
                      <a:endParaRPr lang="ru-RU" sz="3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Строение</a:t>
                      </a:r>
                      <a:endParaRPr lang="ru-RU" sz="3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Функция</a:t>
                      </a:r>
                      <a:endParaRPr lang="ru-RU" sz="3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рефлексия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686800" cy="501528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95600"/>
                <a:gridCol w="2895600"/>
                <a:gridCol w="2895600"/>
              </a:tblGrid>
              <a:tr h="1310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/>
                        <a:t>«+»Что понравилось на уроке?</a:t>
                      </a:r>
                      <a:endParaRPr lang="ru-RU" sz="3200" b="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/>
                        <a:t>«-» Что не понравилось на уроке?</a:t>
                      </a:r>
                      <a:endParaRPr lang="ru-RU" sz="3200" b="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/>
                        <a:t>Любопытные факты, о которых узнали. Что бы ещё хотелось узнать?</a:t>
                      </a:r>
                      <a:endParaRPr lang="ru-RU" sz="3200" b="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Домашнее задание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параграф  8, ответить на </a:t>
            </a:r>
            <a:r>
              <a:rPr lang="ru-RU" dirty="0" err="1" smtClean="0"/>
              <a:t>вопосы</a:t>
            </a:r>
            <a:r>
              <a:rPr lang="ru-RU" dirty="0" smtClean="0"/>
              <a:t> в конце параграфа (устно)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85918" y="2500306"/>
            <a:ext cx="678661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4500570"/>
            <a:ext cx="6715172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60350"/>
            <a:ext cx="4162438" cy="95407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Словарь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643182"/>
            <a:ext cx="6500858" cy="3697295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-9525">
              <a:spcBef>
                <a:spcPts val="0"/>
              </a:spcBef>
              <a:buNone/>
              <a:tabLst>
                <a:tab pos="92075" algn="l"/>
              </a:tabLst>
            </a:pP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	Клетка</a:t>
            </a:r>
            <a:r>
              <a:rPr lang="ru-RU" dirty="0" smtClean="0"/>
              <a:t> – это структурная и функциональная единица живого</a:t>
            </a:r>
          </a:p>
          <a:p>
            <a:endParaRPr lang="ru-RU" dirty="0" smtClean="0">
              <a:ln w="38100">
                <a:solidFill>
                  <a:schemeClr val="tx1"/>
                </a:solidFill>
              </a:ln>
            </a:endParaRPr>
          </a:p>
          <a:p>
            <a:pPr marL="0" indent="82550">
              <a:buNone/>
            </a:pPr>
            <a:endPara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pPr marL="0" indent="82550">
              <a:buNone/>
            </a:pP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Цитология</a:t>
            </a:r>
            <a:r>
              <a:rPr lang="ru-RU" dirty="0" smtClean="0"/>
              <a:t> – наука о клетке</a:t>
            </a:r>
            <a:endParaRPr lang="ru-RU" dirty="0"/>
          </a:p>
        </p:txBody>
      </p:sp>
      <p:pic>
        <p:nvPicPr>
          <p:cNvPr id="3074" name="Picture 2" descr="Картинка 12 из 9600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4546" cy="267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700808"/>
            <a:ext cx="8686800" cy="14401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работу!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типы клеток</a:t>
            </a:r>
            <a:endParaRPr lang="ru-RU" sz="4000" dirty="0"/>
          </a:p>
        </p:txBody>
      </p:sp>
      <p:pic>
        <p:nvPicPr>
          <p:cNvPr id="5" name="i-main-pic" descr="Картинка 15 из 3731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441383" cy="355699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-main-pic" descr="Картинка 83 из 3731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196752"/>
            <a:ext cx="3672408" cy="36004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4797152"/>
            <a:ext cx="4320480" cy="201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+mn-lt"/>
              </a:rPr>
              <a:t>Прокариоты ( лат.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pro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 – вперед, раньше и греч.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karyon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 – ядро)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–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клетки не имеющие оформленного ядра (бактерии).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797152"/>
            <a:ext cx="4283968" cy="201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Эукариоты (лат.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eu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–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полностью, хорошо и греч.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karyon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 – ядро)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– ядерные клетки (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животные,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растения, грибы).</a:t>
            </a:r>
            <a:endParaRPr lang="ru-RU" sz="24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063" y="-89298"/>
            <a:ext cx="9263063" cy="716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64291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Органоиды клетки</a:t>
            </a:r>
            <a:endParaRPr lang="ru-RU" sz="4000" b="1" dirty="0"/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714348" y="1571612"/>
            <a:ext cx="3829048" cy="6857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</a:rPr>
              <a:t>МЕМБРАННЫЕ</a:t>
            </a:r>
          </a:p>
          <a:p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0694" y="1571612"/>
            <a:ext cx="3286148" cy="714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НЕМЕМБРАННЫЕ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2500306"/>
            <a:ext cx="242889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Двумембранные</a:t>
            </a:r>
            <a:endParaRPr lang="ru-RU" sz="2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3929066"/>
            <a:ext cx="242889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hlinkClick r:id="rId3" action="ppaction://hlinksldjump"/>
              </a:rPr>
              <a:t>Эндоплазматическая</a:t>
            </a:r>
          </a:p>
          <a:p>
            <a:pPr algn="ctr"/>
            <a:r>
              <a:rPr lang="ru-RU" dirty="0" smtClean="0">
                <a:latin typeface="Times New Roman" pitchFamily="18" charset="0"/>
                <a:hlinkClick r:id="rId3" action="ppaction://hlinksldjump"/>
              </a:rPr>
              <a:t> сеть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71802" y="3214686"/>
            <a:ext cx="242889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hlinkClick r:id="rId4" action="ppaction://hlinksldjump"/>
              </a:rPr>
              <a:t>Плазматическая мембрана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71802" y="2500306"/>
            <a:ext cx="242889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+mj-lt"/>
              </a:rPr>
              <a:t>Одномембранные</a:t>
            </a:r>
            <a:endParaRPr lang="ru-RU" sz="2000" dirty="0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43636" y="4143380"/>
            <a:ext cx="242889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hlinkClick r:id="rId5" action="ppaction://hlinkpres?slideindex=16&amp;slidetitle=МИКРОТРУБОЧКИ"/>
              </a:rPr>
              <a:t>Микротрубочки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43636" y="3357562"/>
            <a:ext cx="242889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hlinkClick r:id="rId6" action="ppaction://hlinkpres?slideindex=14&amp;slidetitle=Клеточный центр (центросома)"/>
              </a:rPr>
              <a:t>Клеточный центр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43636" y="2571744"/>
            <a:ext cx="242889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hlinkClick r:id="rId7" action="ppaction://hlinksldjump"/>
              </a:rPr>
              <a:t>Рибосомы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3214686"/>
            <a:ext cx="242889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8" action="ppaction://hlinksldjump"/>
              </a:rPr>
              <a:t>Митохондрии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071802" y="4643446"/>
            <a:ext cx="242889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hlinkClick r:id="rId9" action="ppaction://hlinksldjump"/>
              </a:rPr>
              <a:t>Комплекс </a:t>
            </a:r>
            <a:r>
              <a:rPr lang="ru-RU" dirty="0" err="1" smtClean="0">
                <a:latin typeface="Times New Roman" pitchFamily="18" charset="0"/>
                <a:hlinkClick r:id="rId9" action="ppaction://hlinksldjump"/>
              </a:rPr>
              <a:t>Гольджи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59832" y="5301208"/>
            <a:ext cx="242889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hlinkClick r:id="rId10" action="ppaction://hlinkpres?slideindex=12&amp;slidetitle=Лизосомы"/>
              </a:rPr>
              <a:t>Лизосомы</a:t>
            </a:r>
            <a:r>
              <a:rPr lang="ru-RU" dirty="0" smtClean="0">
                <a:hlinkClick r:id="rId10" action="ppaction://hlinkpres?slideindex=12&amp;slidetitle=Лизосомы"/>
              </a:rPr>
              <a:t> </a:t>
            </a:r>
            <a:endParaRPr lang="ru-RU" dirty="0"/>
          </a:p>
        </p:txBody>
      </p:sp>
      <p:sp>
        <p:nvSpPr>
          <p:cNvPr id="41" name="Прямоугольник 40">
            <a:hlinkClick r:id="rId11" action="ppaction://hlinkpres?slideindex=13&amp;slidetitle=Вакуоли"/>
          </p:cNvPr>
          <p:cNvSpPr/>
          <p:nvPr/>
        </p:nvSpPr>
        <p:spPr>
          <a:xfrm>
            <a:off x="3059832" y="6021288"/>
            <a:ext cx="242889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hlinkClick r:id="rId12" action="ppaction://hlinkpres?slideindex=13&amp;slidetitle=Вакуоли"/>
              </a:rPr>
              <a:t>Вакуоли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4282" y="3929066"/>
            <a:ext cx="242889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3" action="ppaction://hlinksldjump"/>
              </a:rPr>
              <a:t>Пластиды</a:t>
            </a:r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>
            <a:off x="2357422" y="642918"/>
            <a:ext cx="484632" cy="906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6715140" y="642918"/>
            <a:ext cx="484632" cy="906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  <p:bldP spid="19" grpId="0" uiExpand="1" build="p" animBg="1"/>
      <p:bldP spid="24" grpId="0" build="p" animBg="1"/>
      <p:bldP spid="26" grpId="0" build="p" animBg="1"/>
      <p:bldP spid="27" grpId="0" build="p" animBg="1"/>
      <p:bldP spid="28" grpId="0" build="p" animBg="1"/>
      <p:bldP spid="30" grpId="0" build="p" animBg="1"/>
      <p:bldP spid="31" grpId="0" build="p" animBg="1"/>
      <p:bldP spid="32" grpId="0" build="p" animBg="1"/>
      <p:bldP spid="33" grpId="0" build="p" animBg="1"/>
      <p:bldP spid="34" grpId="0" build="p" animBg="1"/>
      <p:bldP spid="39" grpId="0" build="p" animBg="1"/>
      <p:bldP spid="41" grpId="0" build="p" animBg="1"/>
      <p:bldP spid="4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Митохондрии</a:t>
            </a:r>
            <a:endParaRPr lang="ru-RU" sz="4000" dirty="0"/>
          </a:p>
        </p:txBody>
      </p:sp>
      <p:pic>
        <p:nvPicPr>
          <p:cNvPr id="1026" name="Picture 2" descr="C:\Documents and Settings\Администратор\Мои документы\Мои рисунки\3308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6096" y="1196752"/>
            <a:ext cx="3520192" cy="45259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5214938" cy="5429250"/>
          </a:xfrm>
        </p:spPr>
        <p:txBody>
          <a:bodyPr>
            <a:normAutofit lnSpcReduction="10000"/>
          </a:bodyPr>
          <a:lstStyle/>
          <a:p>
            <a:r>
              <a:rPr lang="ru-RU" sz="2600" dirty="0" err="1" smtClean="0"/>
              <a:t>Двумембранный</a:t>
            </a:r>
            <a:r>
              <a:rPr lang="ru-RU" sz="2600" dirty="0" smtClean="0"/>
              <a:t>, полуавтономный органоид. Внутренняя мембрана сложена в складки, называемые </a:t>
            </a:r>
            <a:r>
              <a:rPr lang="ru-RU" sz="2600" dirty="0" err="1" smtClean="0"/>
              <a:t>кристами</a:t>
            </a:r>
            <a:r>
              <a:rPr lang="ru-RU" sz="2600" dirty="0" smtClean="0"/>
              <a:t> (размещаются скопления белков). </a:t>
            </a:r>
          </a:p>
          <a:p>
            <a:r>
              <a:rPr lang="ru-RU" sz="2600" dirty="0" smtClean="0"/>
              <a:t>Содержат ДНК и РНК.</a:t>
            </a:r>
          </a:p>
          <a:p>
            <a:r>
              <a:rPr lang="ru-RU" sz="2600" dirty="0" smtClean="0"/>
              <a:t>Происходит окисление органических веществ, синтез </a:t>
            </a:r>
            <a:r>
              <a:rPr lang="ru-RU" sz="2600" dirty="0" err="1" smtClean="0"/>
              <a:t>аденозинтрифосфата</a:t>
            </a:r>
            <a:r>
              <a:rPr lang="ru-RU" sz="2600" dirty="0" smtClean="0"/>
              <a:t> (АТФ). </a:t>
            </a:r>
          </a:p>
          <a:p>
            <a:pPr algn="ctr">
              <a:buNone/>
            </a:pPr>
            <a:r>
              <a:rPr lang="ru-RU" sz="2600" i="1" dirty="0" smtClean="0"/>
              <a:t>Функция: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/>
              <a:t>Являются «энергетическими станциями» клетки. </a:t>
            </a:r>
          </a:p>
          <a:p>
            <a:endParaRPr lang="ru-RU" dirty="0"/>
          </a:p>
        </p:txBody>
      </p:sp>
      <p:pic>
        <p:nvPicPr>
          <p:cNvPr id="7" name="Рисунок 6" descr="http://i044.radikal.ru/0912/ec/6369b88b50a7.png">
            <a:hlinkClick r:id="rId3" action="ppaction://hlinkpres?slideindex=5&amp;slidetitle=Органоиды клетки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7859" y="6001925"/>
            <a:ext cx="726141" cy="8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Схема строения рибосомы</a:t>
            </a:r>
            <a:endParaRPr lang="ru-RU" sz="4000" dirty="0"/>
          </a:p>
        </p:txBody>
      </p:sp>
      <p:pic>
        <p:nvPicPr>
          <p:cNvPr id="2050" name="Picture 2" descr="C:\Documents and Settings\Администратор\Мои документы\Мои рисунки\sub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02796" y="1196752"/>
            <a:ext cx="2933700" cy="2413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66247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chemeClr val="tx2"/>
                </a:solidFill>
                <a:latin typeface="+mn-lt"/>
              </a:rPr>
              <a:t>Встречаются во всех клеток животных и растений. </a:t>
            </a:r>
          </a:p>
          <a:p>
            <a:r>
              <a:rPr lang="ru-RU" sz="2100" dirty="0" smtClean="0">
                <a:solidFill>
                  <a:schemeClr val="tx2"/>
                </a:solidFill>
                <a:latin typeface="+mn-lt"/>
              </a:rPr>
              <a:t>Состоит из двух </a:t>
            </a:r>
            <a:r>
              <a:rPr lang="ru-RU" sz="2100" dirty="0" err="1" smtClean="0">
                <a:solidFill>
                  <a:schemeClr val="tx2"/>
                </a:solidFill>
                <a:latin typeface="+mn-lt"/>
              </a:rPr>
              <a:t>субчастиц</a:t>
            </a:r>
            <a:r>
              <a:rPr lang="ru-RU" sz="2100" dirty="0" smtClean="0">
                <a:solidFill>
                  <a:schemeClr val="tx2"/>
                </a:solidFill>
                <a:latin typeface="+mn-lt"/>
              </a:rPr>
              <a:t>, которые могут разъединяться и вновь объединяться. </a:t>
            </a:r>
          </a:p>
          <a:p>
            <a:r>
              <a:rPr lang="ru-RU" sz="2100" dirty="0" smtClean="0">
                <a:solidFill>
                  <a:schemeClr val="tx2"/>
                </a:solidFill>
                <a:latin typeface="+mn-lt"/>
              </a:rPr>
              <a:t>Каркас рибосомы образован молекулами </a:t>
            </a:r>
            <a:r>
              <a:rPr lang="ru-RU" sz="2100" dirty="0" err="1" smtClean="0">
                <a:solidFill>
                  <a:schemeClr val="tx2"/>
                </a:solidFill>
                <a:latin typeface="+mn-lt"/>
              </a:rPr>
              <a:t>рибосомальной</a:t>
            </a:r>
            <a:r>
              <a:rPr lang="ru-RU" sz="2100" dirty="0" smtClean="0">
                <a:solidFill>
                  <a:schemeClr val="tx2"/>
                </a:solidFill>
                <a:latin typeface="+mn-lt"/>
              </a:rPr>
              <a:t> РНК (</a:t>
            </a:r>
            <a:r>
              <a:rPr lang="ru-RU" sz="2100" dirty="0" err="1" smtClean="0">
                <a:solidFill>
                  <a:schemeClr val="tx2"/>
                </a:solidFill>
                <a:latin typeface="+mn-lt"/>
              </a:rPr>
              <a:t>р-РНК</a:t>
            </a:r>
            <a:r>
              <a:rPr lang="ru-RU" sz="2100" dirty="0" smtClean="0">
                <a:solidFill>
                  <a:schemeClr val="tx2"/>
                </a:solidFill>
                <a:latin typeface="+mn-lt"/>
              </a:rPr>
              <a:t>) и связанными с </a:t>
            </a:r>
          </a:p>
          <a:p>
            <a:r>
              <a:rPr lang="ru-RU" sz="2100" dirty="0" smtClean="0">
                <a:solidFill>
                  <a:schemeClr val="tx2"/>
                </a:solidFill>
                <a:latin typeface="+mn-lt"/>
              </a:rPr>
              <a:t>ними белками. </a:t>
            </a:r>
          </a:p>
          <a:p>
            <a:endParaRPr lang="ru-RU" sz="2100" dirty="0" smtClean="0">
              <a:solidFill>
                <a:schemeClr val="tx2"/>
              </a:solidFill>
              <a:latin typeface="+mn-lt"/>
            </a:endParaRPr>
          </a:p>
          <a:p>
            <a:r>
              <a:rPr lang="ru-RU" sz="2100" dirty="0" smtClean="0">
                <a:solidFill>
                  <a:schemeClr val="tx2"/>
                </a:solidFill>
                <a:latin typeface="+mn-lt"/>
              </a:rPr>
              <a:t>Рибосомы образуют комплексы – </a:t>
            </a:r>
            <a:r>
              <a:rPr lang="ru-RU" sz="2100" dirty="0" err="1" smtClean="0">
                <a:solidFill>
                  <a:schemeClr val="tx2"/>
                </a:solidFill>
                <a:latin typeface="+mn-lt"/>
              </a:rPr>
              <a:t>полирибосомы</a:t>
            </a:r>
            <a:r>
              <a:rPr lang="ru-RU" sz="2100" dirty="0" smtClean="0">
                <a:solidFill>
                  <a:schemeClr val="tx2"/>
                </a:solidFill>
                <a:latin typeface="+mn-lt"/>
              </a:rPr>
              <a:t>, которые синтезируют белки. </a:t>
            </a:r>
          </a:p>
          <a:p>
            <a:endParaRPr lang="ru-RU" sz="2100" dirty="0" smtClean="0">
              <a:solidFill>
                <a:schemeClr val="tx2"/>
              </a:solidFill>
              <a:latin typeface="+mn-lt"/>
            </a:endParaRPr>
          </a:p>
          <a:p>
            <a:r>
              <a:rPr lang="ru-RU" sz="2100" dirty="0" smtClean="0">
                <a:solidFill>
                  <a:schemeClr val="tx2"/>
                </a:solidFill>
                <a:latin typeface="+mn-lt"/>
              </a:rPr>
              <a:t>Количество рибосом в клетке зависит от интенсивности биосинтеза белка – их больше в клетках активно растущих тканей. </a:t>
            </a:r>
          </a:p>
          <a:p>
            <a:r>
              <a:rPr lang="ru-RU" sz="2100" i="1" dirty="0" smtClean="0">
                <a:solidFill>
                  <a:schemeClr val="tx2"/>
                </a:solidFill>
                <a:latin typeface="+mn-lt"/>
              </a:rPr>
              <a:t>	Функция:</a:t>
            </a:r>
          </a:p>
          <a:p>
            <a:pPr>
              <a:buFont typeface="Wingdings" pitchFamily="2" charset="2"/>
              <a:buChar char="§"/>
            </a:pPr>
            <a:r>
              <a:rPr lang="ru-RU" sz="2100" i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2100" i="1" dirty="0" smtClean="0">
                <a:solidFill>
                  <a:schemeClr val="tx2"/>
                </a:solidFill>
                <a:latin typeface="+mn-lt"/>
              </a:rPr>
              <a:t> Синтез белков</a:t>
            </a:r>
          </a:p>
          <a:p>
            <a:endParaRPr lang="ru-RU" sz="2100" i="1" dirty="0" smtClean="0">
              <a:solidFill>
                <a:schemeClr val="tx2"/>
              </a:solidFill>
              <a:latin typeface="+mn-lt"/>
            </a:endParaRPr>
          </a:p>
          <a:p>
            <a:endParaRPr lang="ru-RU" sz="2100" dirty="0" smtClean="0">
              <a:solidFill>
                <a:schemeClr val="tx2"/>
              </a:solidFill>
              <a:latin typeface="+mn-lt"/>
            </a:endParaRPr>
          </a:p>
          <a:p>
            <a:endParaRPr lang="ru-RU" sz="21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5" descr="albsy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</a:blip>
          <a:srcRect l="3447" t="18378" r="3445" b="32567"/>
          <a:stretch>
            <a:fillRect/>
          </a:stretch>
        </p:blipFill>
        <p:spPr bwMode="auto">
          <a:xfrm>
            <a:off x="2915816" y="5085184"/>
            <a:ext cx="5389572" cy="21294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28652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/>
                </a:solidFill>
              </a:rPr>
              <a:t>Полирибосома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3929066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Рибосома</a:t>
            </a:r>
            <a:endParaRPr lang="ru-RU" b="1" i="1" dirty="0"/>
          </a:p>
        </p:txBody>
      </p:sp>
      <p:pic>
        <p:nvPicPr>
          <p:cNvPr id="11" name="Рисунок 10" descr="http://i044.radikal.ru/0912/ec/6369b88b50a7.png">
            <a:hlinkClick r:id="rId5" action="ppaction://hlinkpres?slideindex=5&amp;slidetitle=Органоиды клетки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7859" y="6001925"/>
            <a:ext cx="726141" cy="8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Плазматическая мембрана</a:t>
            </a:r>
            <a:endParaRPr lang="ru-RU" sz="4000" dirty="0"/>
          </a:p>
        </p:txBody>
      </p:sp>
      <p:pic>
        <p:nvPicPr>
          <p:cNvPr id="3074" name="Picture 2" descr="C:\Documents and Settings\Администратор\Мои документы\Мои рисунки\09010201[1]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2492896"/>
            <a:ext cx="5148572" cy="28083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64088" y="1340768"/>
            <a:ext cx="3627512" cy="498383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i="1" dirty="0" smtClean="0"/>
              <a:t>Функции: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Удерживает вместе все клеточные компоненты.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Разграничивает внутреннюю и наружную среду.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Модифицированные складки клеточной мембраны образуют многие органеллы клетки. 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Обладает избирательной проницаемостью.</a:t>
            </a:r>
          </a:p>
          <a:p>
            <a:endParaRPr lang="ru-RU" dirty="0"/>
          </a:p>
        </p:txBody>
      </p:sp>
      <p:pic>
        <p:nvPicPr>
          <p:cNvPr id="7" name="Рисунок 6" descr="http://i044.radikal.ru/0912/ec/6369b88b50a7.png">
            <a:hlinkClick r:id="rId4" action="ppaction://hlinkpres?slideindex=5&amp;slidetitle=Органоиды клетки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7859" y="6001925"/>
            <a:ext cx="726141" cy="8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268760"/>
            <a:ext cx="496855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ja-JP" sz="2400" dirty="0" err="1" smtClean="0">
                <a:solidFill>
                  <a:schemeClr val="tx2"/>
                </a:solidFill>
                <a:latin typeface="Franklin Gothic Book" pitchFamily="34" charset="0"/>
              </a:rPr>
              <a:t>Мозаическая</a:t>
            </a:r>
            <a:r>
              <a:rPr lang="ru-RU" altLang="ja-JP" sz="2400" dirty="0" smtClean="0">
                <a:solidFill>
                  <a:schemeClr val="tx2"/>
                </a:solidFill>
                <a:latin typeface="Franklin Gothic Book" pitchFamily="34" charset="0"/>
              </a:rPr>
              <a:t> модель, где липидные слои мембраны пронизаны белковыми молекулами</a:t>
            </a:r>
            <a:endParaRPr lang="ru-RU" altLang="ja-JP" sz="2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429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Аппарат (комплекс) </a:t>
            </a:r>
            <a:r>
              <a:rPr lang="ru-RU" sz="4000" dirty="0" err="1" smtClean="0"/>
              <a:t>Гольджи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071934" y="1571612"/>
            <a:ext cx="4071966" cy="378621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indent="22225">
              <a:buNone/>
            </a:pPr>
            <a:endParaRPr lang="ru-RU" sz="2600" i="1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0" y="5429264"/>
            <a:ext cx="3714744" cy="14287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</a:rPr>
              <a:t>Ками́лло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Го́льджи</a:t>
            </a:r>
            <a:r>
              <a:rPr lang="ru-RU" dirty="0" smtClean="0">
                <a:latin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</a:rPr>
              <a:t>(1843 —  1926)</a:t>
            </a:r>
            <a:endParaRPr lang="ru-RU" i="1" dirty="0" smtClean="0"/>
          </a:p>
          <a:p>
            <a:pPr indent="-68263">
              <a:buNone/>
            </a:pPr>
            <a:r>
              <a:rPr lang="ru-RU" i="1" dirty="0" smtClean="0">
                <a:latin typeface="Times New Roman" pitchFamily="18" charset="0"/>
              </a:rPr>
              <a:t>итальянский врач и учёный, лауреат Нобелевской премии по физиологии и медицине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www.ras.ru/ph/ras/4/4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019427" cy="4208261"/>
          </a:xfrm>
          <a:prstGeom prst="rect">
            <a:avLst/>
          </a:prstGeom>
          <a:ln w="127000" cap="rnd">
            <a:solidFill>
              <a:schemeClr val="bg1">
                <a:lumMod val="6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786182" y="1357298"/>
            <a:ext cx="4857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+mn-lt"/>
              </a:rPr>
              <a:t>В 1898 обнаружил в нервных клетках так называемый сетчатый аппарат. Последующие исследования показали, что эта органелла присутствует во всех </a:t>
            </a:r>
            <a:r>
              <a:rPr lang="ru-RU" sz="2800" dirty="0" err="1" smtClean="0">
                <a:solidFill>
                  <a:schemeClr val="tx2"/>
                </a:solidFill>
                <a:latin typeface="+mn-lt"/>
              </a:rPr>
              <a:t>эукариотических</a:t>
            </a:r>
            <a:r>
              <a:rPr lang="ru-RU" sz="2800" dirty="0" smtClean="0">
                <a:solidFill>
                  <a:schemeClr val="tx2"/>
                </a:solidFill>
                <a:latin typeface="+mn-lt"/>
              </a:rPr>
              <a:t> клетках, но имеет разную структуру (впоследствии она получила название аппарата или комплекса </a:t>
            </a:r>
            <a:r>
              <a:rPr lang="ru-RU" sz="2800" dirty="0" err="1" smtClean="0">
                <a:solidFill>
                  <a:schemeClr val="tx2"/>
                </a:solidFill>
                <a:latin typeface="+mn-lt"/>
              </a:rPr>
              <a:t>Гольджи</a:t>
            </a:r>
            <a:r>
              <a:rPr lang="ru-RU" sz="2800" dirty="0" smtClean="0">
                <a:solidFill>
                  <a:schemeClr val="tx2"/>
                </a:solidFill>
                <a:latin typeface="+mn-lt"/>
              </a:rPr>
              <a:t>).</a:t>
            </a:r>
            <a:endParaRPr lang="ru-RU" sz="2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Рисунок 7" descr="http://i044.radikal.ru/0912/ec/6369b88b50a7.png">
            <a:hlinkClick r:id="rId3" action="ppaction://hlinkpres?slideindex=10&amp;slidetitle=Аппарат (комплекс) ГольдЖи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7859" y="6001925"/>
            <a:ext cx="726141" cy="8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2546</TotalTime>
  <Words>672</Words>
  <Application>Microsoft Office PowerPoint</Application>
  <PresentationFormat>Экран (4:3)</PresentationFormat>
  <Paragraphs>128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Трек</vt:lpstr>
      <vt:lpstr>Специальное оформление</vt:lpstr>
      <vt:lpstr>Органоиды клетки</vt:lpstr>
      <vt:lpstr>Словарь</vt:lpstr>
      <vt:lpstr>типы клеток</vt:lpstr>
      <vt:lpstr>Слайд 4</vt:lpstr>
      <vt:lpstr>Органоиды клетки</vt:lpstr>
      <vt:lpstr>Митохондрии</vt:lpstr>
      <vt:lpstr>Схема строения рибосомы</vt:lpstr>
      <vt:lpstr>Плазматическая мембрана</vt:lpstr>
      <vt:lpstr>Аппарат (комплекс) Гольджи</vt:lpstr>
      <vt:lpstr>Аппарат (комплекс) ГольдЖи</vt:lpstr>
      <vt:lpstr>Слайд 11</vt:lpstr>
      <vt:lpstr>Лизосомы</vt:lpstr>
      <vt:lpstr>Вакуоли</vt:lpstr>
      <vt:lpstr>Клеточный центр (центросома)</vt:lpstr>
      <vt:lpstr>Эндоплазматическая сеть (ретикулум)</vt:lpstr>
      <vt:lpstr>МИКРОТРУБОЧКИ </vt:lpstr>
      <vt:lpstr>Органоиды клетки</vt:lpstr>
      <vt:lpstr>рефлексия</vt:lpstr>
      <vt:lpstr>Домашнее задание</vt:lpstr>
      <vt:lpstr>Спасибо за работу!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172</cp:revision>
  <dcterms:created xsi:type="dcterms:W3CDTF">2011-06-19T14:40:50Z</dcterms:created>
  <dcterms:modified xsi:type="dcterms:W3CDTF">2012-01-25T16:08:27Z</dcterms:modified>
</cp:coreProperties>
</file>